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embeddedFontLst>
    <p:embeddedFont>
      <p:font typeface="Open Sans Bold"/>
      <p:regular r:id="rId201314"/>
    </p:embeddedFont>
    <p:embeddedFont>
      <p:font typeface="Open Sans"/>
      <p:regular r:id="rId201315"/>
    </p:embeddedFont>
    <p:embeddedFont>
      <p:font typeface="Unbounded"/>
      <p:regular r:id="rId201316"/>
    </p:embeddedFont>
    <p:embeddedFont>
      <p:font typeface="Unbounded Bold"/>
      <p:regular r:id="rId201317"/>
    </p:embeddedFont>
    <p:embeddedFont>
      <p:font typeface="Unbounded Black"/>
      <p:regular r:id="rId2013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Relationship Id="rId201322" Target="fonts/201322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1.png"/><Relationship Id="rId3" Type="http://schemas.openxmlformats.org/officeDocument/2006/relationships/image" Target="../media/image-6-1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1.png"/><Relationship Id="rId4" Type="http://schemas.openxmlformats.org/officeDocument/2006/relationships/image" Target="../media/image-11-2.svg"/><Relationship Id="rId5" Type="http://schemas.openxmlformats.org/officeDocument/2006/relationships/image" Target="../media/image-11-1.png"/><Relationship Id="rId6" Type="http://schemas.openxmlformats.org/officeDocument/2006/relationships/image" Target="../media/image-11-2.svg"/><Relationship Id="rId7" Type="http://schemas.openxmlformats.org/officeDocument/2006/relationships/image" Target="../media/image-11-1.png"/><Relationship Id="rId8" Type="http://schemas.openxmlformats.org/officeDocument/2006/relationships/image" Target="../media/image-11-2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900337"/>
            <a:ext cx="10868745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Цифровые финансовые активы как ответ на сжатие рынка капитала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4050308"/>
            <a:ext cx="1086874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Актуальность: структурные трансформации глобальных и национальных финансовых систем 2020-х годов привели к сужению традиционных рынков капитала. Для России это усугублено геополитикой и санкциями, ограничивающими доступ к банковским кредитам и публичным размещениям.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6752"/>
            <a:ext cx="10868745" cy="544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Успешные кейсы ЦФА в России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61475" y="1392535"/>
            <a:ext cx="10868745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Крупные российские компании уже показали, что ЦФА могут работать как инструмент привлечения капитала и расширения продуктовой линейки.</a:t>
            </a:r>
            <a:endParaRPr lang="en-US" sz="135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2108795"/>
          <a:ext cx="9143771" cy="914400"/>
        </p:xfrm>
        <a:graphic>
          <a:graphicData uri="http://schemas.openxmlformats.org/drawingml/2006/table">
            <a:tbl>
              <a:tblPr/>
              <a:tblGrid>
                <a:gridCol w="1956374"/>
                <a:gridCol w="2173749"/>
                <a:gridCol w="1738999"/>
                <a:gridCol w="4999623"/>
              </a:tblGrid>
              <a:tr h="4763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Эмитент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Тип ЦФА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Объем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Ключевые причины успеха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72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Норникель (minetoken)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Квази-акции для сотрудников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Внутренняя программа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Сильный бренд; прозрачная отчетность; надежная платформа.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72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ДжиПиЭф Инвестментс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Корзина 5 металлов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11 млн руб.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Диверсификация активов; поддержка крупного эмитента.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72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Селигдар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Золотой ЦФА с доходом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10 кг / 99,6 млн руб.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Реальные запасы золота; выпуск для институционального инвестора.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72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Сбер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ЦФА на золото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150 кг / 900 млн руб.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Низкий порог входа; доступ через мобильное приложение.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412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Альфа-Банк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ЦФА на золото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&gt;70 выпусков, &gt;33 млрд руб.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Лидерская платформа; низкий порог входа.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4252" marR="17425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70123"/>
            <a:ext cx="10868745" cy="1070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Проблемные кейсы и вызовы рынка ЦФА</a:t>
            </a:r>
            <a:endParaRPr lang="en-US" sz="3350" dirty="0"/>
          </a:p>
        </p:txBody>
      </p:sp>
      <p:sp>
        <p:nvSpPr>
          <p:cNvPr id="3" name="Text 1"/>
          <p:cNvSpPr/>
          <p:nvPr/>
        </p:nvSpPr>
        <p:spPr>
          <a:xfrm>
            <a:off x="661475" y="2051149"/>
            <a:ext cx="10868745" cy="5224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Несмотря на успешные примеры, российский рынок ЦФА сталкивается с рядом системных и частных проблем, препятствующих его полноценному развитию и снижающих доверие инвесторов.</a:t>
            </a:r>
            <a:endParaRPr lang="en-US" sz="13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2748260"/>
          <a:ext cx="9143771" cy="914400"/>
        </p:xfrm>
        <a:graphic>
          <a:graphicData uri="http://schemas.openxmlformats.org/drawingml/2006/table">
            <a:tbl>
              <a:tblPr/>
              <a:tblGrid>
                <a:gridCol w="2717186"/>
                <a:gridCol w="2717186"/>
                <a:gridCol w="5434373"/>
              </a:tblGrid>
              <a:tr h="4632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Проблема / Кейс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Суть проблемы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Причины / Детали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888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Норникель (minetoken)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Проблемные квази-акции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Выплаты сотрудникам произведены лишь один раз (январь 2024); компания отказалась от последующих дивидендов; высокая зависимость от решений совета директоров.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888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Общий рынок ЦФА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Рост дефолтов (прогноз на 2026)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Высокая долговая нагрузка компаний на фоне ключевой ставки ЦБ РФ ~18%; отсутствие зрелой судебной практики по смарт-контрактам; фрагментация рынка.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57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Государственный ЦФА на золото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Проект не состоялся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Замглавы Минфина заявил об отсутствии прогресса в запуске "цифровых слитков" (4 апреля 2026); значительные регуляторные сложности.</a:t>
                      </a:r>
                      <a:endParaRPr lang="en-US" sz="130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97112"/>
            <a:ext cx="10868745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Почему рынок капитала сжимается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3056434"/>
            <a:ext cx="3496877" cy="2304355"/>
          </a:xfrm>
          <a:prstGeom prst="roundRect">
            <a:avLst>
              <a:gd name="adj" fmla="val 3445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6832" y="3251795"/>
            <a:ext cx="3106164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Геополитика и санкции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56832" y="3955752"/>
            <a:ext cx="3106164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Ограниченный доступ к международным платежным системам и отток портфельного капитала.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347359" y="3056434"/>
            <a:ext cx="3496877" cy="2304355"/>
          </a:xfrm>
          <a:prstGeom prst="roundRect">
            <a:avLst>
              <a:gd name="adj" fmla="val 3445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42716" y="3251795"/>
            <a:ext cx="3106164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Ужесточение политики ЦБ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4542716" y="3955752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Высокая ключевая ставка повышает стоимость рублёвого кредитования.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8033244" y="3056434"/>
            <a:ext cx="3496877" cy="2304355"/>
          </a:xfrm>
          <a:prstGeom prst="roundRect">
            <a:avLst>
              <a:gd name="adj" fmla="val 3445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8600" y="3251795"/>
            <a:ext cx="3106164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Консерватизм банков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8228600" y="3955752"/>
            <a:ext cx="3106164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Жёсткие стандарты андеррайтинга и требования к залогу, затрудняющие доступ МСП.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065834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ЦФА в российском правовом поле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332776" y="3110012"/>
            <a:ext cx="5203794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 2021 г. ЦФА легализованы: не криптовалюты, а цифровые права, регулируемые федеральным законом. Функции варьируются от utility-токенов до инвестиционных токенов и токенизированных обязательств.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98784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Обзор научных результатов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956520"/>
            <a:ext cx="762378" cy="9529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60087" y="2956520"/>
            <a:ext cx="2466814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Поддержка МСП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1660087" y="3660477"/>
            <a:ext cx="2466814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Брехова и Севостьянова: роль ЦФА в доступе финансирования для МСП.</a:t>
            </a:r>
            <a:endParaRPr lang="en-US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135" y="2956520"/>
            <a:ext cx="762378" cy="95299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361746" y="2956520"/>
            <a:ext cx="2466814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Бартеры и барьеры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5361746" y="3660477"/>
            <a:ext cx="2466814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Ахматова и Шавина: ключевые барьеры роста и важность финансовой грамотности.</a:t>
            </a:r>
            <a:endParaRPr lang="en-US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794" y="2956520"/>
            <a:ext cx="762378" cy="95299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063406" y="2956520"/>
            <a:ext cx="2466814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Международные расчёты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9063406" y="3660477"/>
            <a:ext cx="2466814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Харченко: потенциал ЦФА для оптимизации трансграничных B2B-платежей.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39403"/>
            <a:ext cx="10868745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График: ключевая ставка ЦБ РФ (2017–2026)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616795"/>
            <a:ext cx="6903269" cy="30891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32251" y="3254077"/>
            <a:ext cx="350421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Динамика: 11% (2017) → снижение до 4% (2021) → резкий рост до 20% (2022), спад до 7% (2023), рост 2024–2025 до 20% и стабилизация ~16% (2026). Источник: Trading Economics (дата обращения: 05.04.2026).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56320"/>
            <a:ext cx="10868745" cy="1107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Сравнение инструментов финансирования</a:t>
            </a:r>
            <a:endParaRPr lang="en-US" sz="34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1995984"/>
          <a:ext cx="9143771" cy="914400"/>
        </p:xfrm>
        <a:graphic>
          <a:graphicData uri="http://schemas.openxmlformats.org/drawingml/2006/table">
            <a:tbl>
              <a:tblPr/>
              <a:tblGrid>
                <a:gridCol w="2717186"/>
                <a:gridCol w="2717186"/>
                <a:gridCol w="2717186"/>
                <a:gridCol w="2717186"/>
              </a:tblGrid>
              <a:tr h="76436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Параметр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7205" marR="177205" marT="6350" marB="6350" anchor="ctr">
                    <a:lnL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Банковский кредит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7205" marR="177205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Выпуск облигаций/акций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7205" marR="177205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Выпуск ЦФА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7205" marR="177205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21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Целевая аудитория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7205" marR="177205" marT="6350" marB="6350" anchor="ctr">
                    <a:lnL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Один кредитор (банк)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7205" marR="177205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Профессиональные / широкие инвесторы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7205" marR="177205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Квалифицированные и потенциально неквалифицированные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7205" marR="177205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5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Скорость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7205" marR="177205" marT="6350" marB="6350" anchor="ctr">
                    <a:lnL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Средняя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7205" marR="177205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Высокая/Очень высокая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7205" marR="177205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Относительно низкая (платформа)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7205" marR="177205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5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Затраты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7205" marR="177205" marT="6350" marB="6350" anchor="ctr">
                    <a:lnL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Проценты, комиссии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7205" marR="177205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Высокие (андеррайтер и раскрытие)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7205" marR="177205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Комиссия платформы (ниже биржевых)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7205" marR="177205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7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Ликвидность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7205" marR="177205" marT="6350" marB="6350" anchor="ctr">
                    <a:lnL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Отсутствует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7205" marR="177205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Высокая (биржа)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7205" marR="177205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33F70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Зависит от платформы</a:t>
                      </a:r>
                      <a:endParaRPr lang="en-US" sz="13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77205" marR="177205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661475" y="6026944"/>
            <a:ext cx="11478330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Таблица 1: сравнительный анализ ключевых параметров.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43496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Модели ЦФА и их роль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2112169"/>
            <a:ext cx="5339820" cy="1706662"/>
          </a:xfrm>
          <a:prstGeom prst="roundRect">
            <a:avLst>
              <a:gd name="adj" fmla="val 4652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6832" y="2307530"/>
            <a:ext cx="4949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Utility‑токены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56832" y="2716213"/>
            <a:ext cx="494910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Предоплата услуг — краудфандинг без передачи доли; подходит для ранних стадий, но риски невыполнения обязательств.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190301" y="2112169"/>
            <a:ext cx="5339919" cy="1706662"/>
          </a:xfrm>
          <a:prstGeom prst="roundRect">
            <a:avLst>
              <a:gd name="adj" fmla="val 4652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385658" y="2307530"/>
            <a:ext cx="49492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Инвестиционные токены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6385658" y="2716213"/>
            <a:ext cx="49492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Аналог акций/долей: право на доход и голосование; требует зрелости и прозрачности эмитента.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61475" y="4007842"/>
            <a:ext cx="5339820" cy="1706662"/>
          </a:xfrm>
          <a:prstGeom prst="roundRect">
            <a:avLst>
              <a:gd name="adj" fmla="val 4652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6832" y="4203204"/>
            <a:ext cx="4949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Токенизация активов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856832" y="4611886"/>
            <a:ext cx="494910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Фракционная собственность и залоговая оптимизация; требует юридического закрепления прав на реальный актив.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190301" y="4007842"/>
            <a:ext cx="5339919" cy="1706662"/>
          </a:xfrm>
          <a:prstGeom prst="roundRect">
            <a:avLst>
              <a:gd name="adj" fmla="val 4652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85658" y="4203204"/>
            <a:ext cx="49492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ЦФО (аналог облигаций)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6385658" y="4611886"/>
            <a:ext cx="49492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Корпоративные займы через смарт‑контракты; кредитный риск остаётся на инвесторе.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61095"/>
            <a:ext cx="10868745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Влияние ЦФА на денежно‑кредитную систему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3020417"/>
            <a:ext cx="10868745" cy="1407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Font typeface="+mj-lt"/>
              <a:buAutoNum type="arabicPeriod" startAt="1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Денежная масса: стабильные, ликвидные ЦФА могут выступать как квазиденежные средства, влияя на M2.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Font typeface="+mj-lt"/>
              <a:buAutoNum type="arabicPeriod" startAt="2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Кредитная активность: ЦФА могут дополнять или замещать банки, меняя канал трансмиссии политики.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Font typeface="+mj-lt"/>
              <a:buAutoNum type="arabicPeriod" startAt="3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Скорость обращения и инфляционные риски: программируемость повышает транзакционную активность.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Font typeface="+mj-lt"/>
              <a:buAutoNum type="arabicPeriod" startAt="4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Движение капитала: иностранные/привязанные ЦФА усложняют контроль движения средств.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4640957"/>
            <a:ext cx="10868745" cy="755948"/>
          </a:xfrm>
          <a:prstGeom prst="roundRect">
            <a:avLst>
              <a:gd name="adj" fmla="val 10502"/>
            </a:avLst>
          </a:prstGeom>
          <a:solidFill>
            <a:srgbClr val="D6F5E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482" y="4908649"/>
            <a:ext cx="236234" cy="1890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75723" y="4877197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Авторы предполагают необходимость интеграции мониторинга ЦФА в систему финансовой стабильности.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23380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Риски и сигнальные точки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292052"/>
            <a:ext cx="2575357" cy="32425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77479" y="2506464"/>
            <a:ext cx="2044946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Финансовая стабильность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977479" y="3505696"/>
            <a:ext cx="204494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Спекулятивные пузыри, технологические уязвимости, мгновенное оттение средств.</a:t>
            </a:r>
            <a:endParaRPr lang="en-US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25839" y="2292052"/>
            <a:ext cx="2575456" cy="32425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741842" y="2506464"/>
            <a:ext cx="204504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Правовые риски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3741842" y="3210421"/>
            <a:ext cx="2045046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«Теневая» структура, проблемы исполнения смарт‑контрактов, мошенничество.</a:t>
            </a:r>
            <a:endParaRPr lang="en-US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90301" y="2292052"/>
            <a:ext cx="2575456" cy="324256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506305" y="2506464"/>
            <a:ext cx="204504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Монетарные риски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6506305" y="3210421"/>
            <a:ext cx="2045046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Ослабление контроля над денежной массой, стейблкойны как канал утечки капитала.</a:t>
            </a:r>
            <a:endParaRPr lang="en-US" sz="14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54764" y="2292052"/>
            <a:ext cx="2575456" cy="324256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270768" y="2506464"/>
            <a:ext cx="204504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Сигналы для надзора</a:t>
            </a:r>
            <a:endParaRPr lang="en-US" sz="1850" dirty="0"/>
          </a:p>
        </p:txBody>
      </p:sp>
      <p:sp>
        <p:nvSpPr>
          <p:cNvPr id="14" name="Text 8"/>
          <p:cNvSpPr/>
          <p:nvPr/>
        </p:nvSpPr>
        <p:spPr>
          <a:xfrm>
            <a:off x="9270768" y="3210421"/>
            <a:ext cx="2045046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Доля ЦФА в пассивах нефинсектора 5–7% — сигнал для макропруденциальных мер.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2280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Рекомендации и выводы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525350" y="1596926"/>
            <a:ext cx="4342994" cy="4538266"/>
          </a:xfrm>
          <a:prstGeom prst="roundRect">
            <a:avLst>
              <a:gd name="adj" fmla="val 3134"/>
            </a:avLst>
          </a:prstGeom>
          <a:solidFill>
            <a:srgbClr val="26A688"/>
          </a:solidFill>
          <a:ln/>
        </p:spPr>
      </p:sp>
      <p:sp>
        <p:nvSpPr>
          <p:cNvPr id="4" name="Text 2"/>
          <p:cNvSpPr/>
          <p:nvPr/>
        </p:nvSpPr>
        <p:spPr>
          <a:xfrm>
            <a:off x="714357" y="1785938"/>
            <a:ext cx="396498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Для эмитентов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714357" y="2270224"/>
            <a:ext cx="3964980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Выбирать модель ЦФА по задаче (utility — предпродажа; инвестиционный — капитал; ЦФО — займ). Прорабатывать экономику токена, ликвидность и правовую базу.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5199726" y="1785938"/>
            <a:ext cx="63367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Для регулятора (Банк России)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5199726" y="2270224"/>
            <a:ext cx="6336745" cy="2617589"/>
          </a:xfrm>
          <a:prstGeom prst="rect">
            <a:avLst/>
          </a:prstGeom>
          <a:noFill/>
          <a:ln/>
        </p:spPr>
        <p:txBody>
          <a:bodyPr wrap="square" lIns="0" tIns="75608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Развивать регуляторную «песочницу» с участием банков и бирж.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Поэтапное регулирование: мягче для МСП, жёстче для системно значимых выпусков.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Система мониторинга выпусков и оборота ЦФА; пруденциальный надзор для крупнейших операторов.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Чёткая позиция по стейблкойнам и развитие цифрового рубля как альтернативы.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199726" y="5057874"/>
            <a:ext cx="633674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Вывод: ЦФА — нишевый, но значимый инструмент при сжатии рынков; требует сбалансированной регуляторной среды для реализации позитивного сценария.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2026-09-01T05:22:36Z</dcterms:created>
  <dcterms:modified xsi:type="dcterms:W3CDTF">2026-09-01T05:22:36Z</dcterms:modified>
</cp:coreProperties>
</file>